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9" r:id="rId14"/>
    <p:sldId id="266" r:id="rId15"/>
    <p:sldId id="268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/>
    <p:restoredTop sz="94729"/>
  </p:normalViewPr>
  <p:slideViewPr>
    <p:cSldViewPr snapToGrid="0" snapToObjects="1">
      <p:cViewPr varScale="1">
        <p:scale>
          <a:sx n="55" d="100"/>
          <a:sy n="55" d="100"/>
        </p:scale>
        <p:origin x="-570" y="-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Лист1!$B$1</c:f>
              <c:strCache>
                <c:ptCount val="1"/>
                <c:pt idx="0">
                  <c:v>Зетабайты</c:v>
                </c:pt>
              </c:strCache>
            </c:strRef>
          </c:tx>
          <c:spPr>
            <a:ln w="12700"/>
          </c:spPr>
          <c:invertIfNegative val="0"/>
          <c:cat>
            <c:numRef>
              <c:f>Лист1!$A$2:$A$17</c:f>
              <c:numCache>
                <c:formatCode>General</c:formatCode>
                <c:ptCount val="1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  <c:pt idx="14">
                  <c:v>2024</c:v>
                </c:pt>
                <c:pt idx="15">
                  <c:v>2025</c:v>
                </c:pt>
              </c:numCache>
            </c:numRef>
          </c:cat>
          <c:val>
            <c:numRef>
              <c:f>Лист1!$B$2:$B$17</c:f>
              <c:numCache>
                <c:formatCode>General</c:formatCode>
                <c:ptCount val="16"/>
                <c:pt idx="0">
                  <c:v>6</c:v>
                </c:pt>
                <c:pt idx="1">
                  <c:v>9</c:v>
                </c:pt>
                <c:pt idx="2">
                  <c:v>12</c:v>
                </c:pt>
                <c:pt idx="3">
                  <c:v>15</c:v>
                </c:pt>
                <c:pt idx="4">
                  <c:v>18</c:v>
                </c:pt>
                <c:pt idx="5">
                  <c:v>22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44</c:v>
                </c:pt>
                <c:pt idx="10">
                  <c:v>50</c:v>
                </c:pt>
                <c:pt idx="11">
                  <c:v>60</c:v>
                </c:pt>
                <c:pt idx="12">
                  <c:v>80</c:v>
                </c:pt>
                <c:pt idx="13">
                  <c:v>100</c:v>
                </c:pt>
                <c:pt idx="14">
                  <c:v>120</c:v>
                </c:pt>
                <c:pt idx="15">
                  <c:v>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35439360"/>
        <c:axId val="36095872"/>
      </c:barChart>
      <c:catAx>
        <c:axId val="35439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095872"/>
        <c:crosses val="autoZero"/>
        <c:auto val="1"/>
        <c:lblAlgn val="ctr"/>
        <c:lblOffset val="100"/>
        <c:tickLblSkip val="1"/>
        <c:noMultiLvlLbl val="0"/>
      </c:catAx>
      <c:valAx>
        <c:axId val="36095872"/>
        <c:scaling>
          <c:orientation val="minMax"/>
          <c:max val="16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ru-RU" sz="1400"/>
                  <a:t>Количество данных в Ззетабайтах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543936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Объектное хранилище — это способ хранения данных без иерархии, который обычно используется в облачной среде. В отличие от остальных способов хранения данных, объектное хранилище не использует дерево каталогов. Отдельные единицы данных (объекты) сосуществуют в пуле данных на одном уровне. Каждый объект имеет уникальный идентификатор, используемый приложением для обращения к нему. Кроме того, каждый объект может содержать метаданные, получаемые вместе с ним.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e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Руководитель: &lt;Имя_Руководителя&gt;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Руководитель</a:t>
            </a:r>
            <a:r>
              <a:rPr dirty="0" smtClean="0"/>
              <a:t>:</a:t>
            </a:r>
            <a:r>
              <a:rPr lang="ru-RU" dirty="0" smtClean="0"/>
              <a:t> Задорина Наталья Александровна</a:t>
            </a:r>
            <a:endParaRPr dirty="0"/>
          </a:p>
        </p:txBody>
      </p:sp>
      <p:sp>
        <p:nvSpPr>
          <p:cNvPr id="152" name="Разработка быстроразвёртываемого объектного хранилищ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11252" spc="-225"/>
            </a:lvl1pPr>
          </a:lstStyle>
          <a:p>
            <a:r>
              <a:t>Разработка быстроразвёртываемого объектного хранилища</a:t>
            </a:r>
          </a:p>
        </p:txBody>
      </p:sp>
      <p:sp>
        <p:nvSpPr>
          <p:cNvPr id="153" name="Студент группы ИПБ-17: Ащеулов Михаил Романович"/>
          <p:cNvSpPr txBox="1"/>
          <p:nvPr/>
        </p:nvSpPr>
        <p:spPr>
          <a:xfrm>
            <a:off x="1206499" y="10920507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t>Студент группы ИПБ-17: Ащеулов Михаил Романович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Актуальнос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Актуальность</a:t>
            </a:r>
          </a:p>
        </p:txBody>
      </p:sp>
      <p:sp>
        <p:nvSpPr>
          <p:cNvPr id="19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Все хранят данны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Все хранят данные</a:t>
            </a:r>
          </a:p>
          <a:p>
            <a:r>
              <a:t>Крупные компании имеют доступ к вашим данным</a:t>
            </a:r>
          </a:p>
          <a:p>
            <a:r>
              <a:t>Безопасность данных</a:t>
            </a:r>
          </a:p>
          <a:p>
            <a:r>
              <a:t>Сложность установки</a:t>
            </a:r>
          </a:p>
          <a:p>
            <a:r>
              <a:t>Гибкость настройки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C0B2ED-3231-E945-8567-1296C954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F5A70FB-CCBF-B64F-8D80-F2C8AFFAF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7F7BE91-6C0D-FD4E-A014-6CA432A5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12" y="3307742"/>
            <a:ext cx="9423775" cy="882858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7153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аутентификации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 descr="C:\Users\ashcheulovmr\AppData\Local\Microsoft\Windows\INetCache\Content.Word\aut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615" y="4140678"/>
            <a:ext cx="18923768" cy="6090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7997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7239CC-5112-E14D-AA0C-DEDCD9AB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CD9B098-1D37-2142-8FBF-D5B1069EC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 descr="UML клиент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06" y="3307742"/>
            <a:ext cx="13242985" cy="8940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403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Используемые технолог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Используемые технологии</a:t>
            </a:r>
          </a:p>
        </p:txBody>
      </p:sp>
      <p:sp>
        <p:nvSpPr>
          <p:cNvPr id="19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G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Quarkus</a:t>
            </a:r>
            <a:endParaRPr lang="en-US" dirty="0" smtClean="0"/>
          </a:p>
          <a:p>
            <a:r>
              <a:rPr dirty="0" smtClean="0"/>
              <a:t>HTTP</a:t>
            </a:r>
            <a:r>
              <a:rPr lang="en-US" dirty="0"/>
              <a:t>(S)</a:t>
            </a:r>
            <a:endParaRPr dirty="0"/>
          </a:p>
          <a:p>
            <a:r>
              <a:rPr dirty="0"/>
              <a:t>PostgreSQL</a:t>
            </a:r>
          </a:p>
          <a:p>
            <a:r>
              <a:rPr lang="en-US" dirty="0" smtClean="0"/>
              <a:t>Scala</a:t>
            </a:r>
            <a:endParaRPr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пасибо за вним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Файловая система">
            <a:extLst>
              <a:ext uri="{FF2B5EF4-FFF2-40B4-BE49-F238E27FC236}">
                <a16:creationId xmlns:a16="http://schemas.microsoft.com/office/drawing/2014/main" xmlns="" id="{476DB84E-1B12-7046-B3A4-9CA394C7BF61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Количество данных в мире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109354"/>
              </p:ext>
            </p:extLst>
          </p:nvPr>
        </p:nvGraphicFramePr>
        <p:xfrm>
          <a:off x="3347049" y="2639683"/>
          <a:ext cx="18218989" cy="9368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Файловая систем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Файловая</a:t>
            </a:r>
            <a:r>
              <a:rPr dirty="0"/>
              <a:t> </a:t>
            </a:r>
            <a:r>
              <a:rPr dirty="0" err="1"/>
              <a:t>система</a:t>
            </a:r>
            <a:endParaRPr dirty="0"/>
          </a:p>
        </p:txBody>
      </p:sp>
      <p:sp>
        <p:nvSpPr>
          <p:cNvPr id="15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76" y="3190619"/>
            <a:ext cx="14150248" cy="7334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Что такое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500" spc="-209"/>
            </a:lvl1pPr>
          </a:lstStyle>
          <a:p>
            <a:r>
              <a:t>Что такое объектное хранилище ?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76" y="4193930"/>
            <a:ext cx="18597448" cy="53281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Файловая система">
            <a:extLst>
              <a:ext uri="{FF2B5EF4-FFF2-40B4-BE49-F238E27FC236}">
                <a16:creationId xmlns:a16="http://schemas.microsoft.com/office/drawing/2014/main" xmlns="" id="{7706C03E-29A1-3446-98C0-D473BE8D1FE2}"/>
              </a:ext>
            </a:extLst>
          </p:cNvPr>
          <p:cNvSpPr txBox="1">
            <a:spLocks/>
          </p:cNvSpPr>
          <p:nvPr/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dirty="0"/>
              <a:t>Объект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Основные особенности объектного хранилищ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Основные особенности объектного хранилища</a:t>
            </a:r>
          </a:p>
        </p:txBody>
      </p:sp>
      <p:sp>
        <p:nvSpPr>
          <p:cNvPr id="168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Данные хранятся как отдельные объек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Данные хранятся как отдельные объекты</a:t>
            </a:r>
          </a:p>
          <a:p>
            <a:r>
              <a:t>Нет сложной иерархии каталогов</a:t>
            </a:r>
          </a:p>
          <a:p>
            <a:r>
              <a:t>Доступ по уникальному адресу</a:t>
            </a:r>
          </a:p>
          <a:p>
            <a:r>
              <a:t>Настраиваемые метаданные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чему именно объектное хранилище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Почему именно объектное хранилище ?</a:t>
            </a:r>
          </a:p>
        </p:txBody>
      </p:sp>
      <p:sp>
        <p:nvSpPr>
          <p:cNvPr id="172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2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Масштабируемость"/>
          <p:cNvSpPr txBox="1"/>
          <p:nvPr/>
        </p:nvSpPr>
        <p:spPr>
          <a:xfrm>
            <a:off x="1265202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Масштабируемость</a:t>
            </a:r>
          </a:p>
        </p:txBody>
      </p:sp>
      <p:pic>
        <p:nvPicPr>
          <p:cNvPr id="17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953000"/>
            <a:ext cx="6858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796" y="4953000"/>
            <a:ext cx="6858001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Эффективность"/>
          <p:cNvSpPr txBox="1"/>
          <p:nvPr/>
        </p:nvSpPr>
        <p:spPr>
          <a:xfrm>
            <a:off x="8763000" y="9203156"/>
            <a:ext cx="6858000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Эффективность</a:t>
            </a:r>
          </a:p>
        </p:txBody>
      </p:sp>
      <p:sp>
        <p:nvSpPr>
          <p:cNvPr id="178" name="Доступность"/>
          <p:cNvSpPr txBox="1"/>
          <p:nvPr/>
        </p:nvSpPr>
        <p:spPr>
          <a:xfrm>
            <a:off x="16260796" y="9203156"/>
            <a:ext cx="685800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Доступность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Аналог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Аналоги</a:t>
            </a:r>
          </a:p>
        </p:txBody>
      </p:sp>
      <p:sp>
        <p:nvSpPr>
          <p:cNvPr id="181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0" y="5588000"/>
            <a:ext cx="7366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50" y="5906436"/>
            <a:ext cx="3806255" cy="1903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961" y="5370704"/>
            <a:ext cx="5949185" cy="29745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А если локально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 если локально ?</a:t>
            </a:r>
          </a:p>
        </p:txBody>
      </p:sp>
      <p:sp>
        <p:nvSpPr>
          <p:cNvPr id="187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83" y="5874144"/>
            <a:ext cx="13051034" cy="19677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9908</TotalTime>
  <Words>186</Words>
  <Application>Microsoft Office PowerPoint</Application>
  <PresentationFormat>Произвольный</PresentationFormat>
  <Paragraphs>51</Paragraphs>
  <Slides>15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21_BasicWhite</vt:lpstr>
      <vt:lpstr>Разработка быстроразвёртываемого объектного хранилища</vt:lpstr>
      <vt:lpstr>Презентация PowerPoint</vt:lpstr>
      <vt:lpstr>Файловая система</vt:lpstr>
      <vt:lpstr>Что такое объектное хранилище ?</vt:lpstr>
      <vt:lpstr>Презентация PowerPoint</vt:lpstr>
      <vt:lpstr>Основные особенности объектного хранилища</vt:lpstr>
      <vt:lpstr>Почему именно объектное хранилище ?</vt:lpstr>
      <vt:lpstr>Аналоги</vt:lpstr>
      <vt:lpstr>А если локально ?</vt:lpstr>
      <vt:lpstr>Актуальность</vt:lpstr>
      <vt:lpstr>Архитектура</vt:lpstr>
      <vt:lpstr>Алгоритм аутентификации</vt:lpstr>
      <vt:lpstr>UML диаграмма</vt:lpstr>
      <vt:lpstr>Используемые технологии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быстроразвёртываемого объектного хранилища</dc:title>
  <cp:lastModifiedBy>Ащеулов Михаил Романович</cp:lastModifiedBy>
  <cp:revision>11</cp:revision>
  <dcterms:modified xsi:type="dcterms:W3CDTF">2021-06-17T15:54:19Z</dcterms:modified>
</cp:coreProperties>
</file>